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DB"/>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1"/>
    <p:restoredTop sz="94605"/>
  </p:normalViewPr>
  <p:slideViewPr>
    <p:cSldViewPr>
      <p:cViewPr varScale="1">
        <p:scale>
          <a:sx n="76" d="100"/>
          <a:sy n="76" d="100"/>
        </p:scale>
        <p:origin x="200" y="3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CEACE-0BD4-1E47-8510-2D8BDAF1D777}" type="datetimeFigureOut">
              <a:rPr lang="en-US" smtClean="0"/>
              <a:t>8/13/20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5BD42-980D-744B-92F5-F9BFE4DB3F6C}" type="slidenum">
              <a:rPr lang="en-US" smtClean="0"/>
              <a:t>‹#›</a:t>
            </a:fld>
            <a:endParaRPr lang="en-US"/>
          </a:p>
        </p:txBody>
      </p:sp>
    </p:spTree>
    <p:extLst>
      <p:ext uri="{BB962C8B-B14F-4D97-AF65-F5344CB8AC3E}">
        <p14:creationId xmlns:p14="http://schemas.microsoft.com/office/powerpoint/2010/main" val="737785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For the past several years, the U.S. Coast Guard has been moving away from the Type I – V life jacket labeling.  The U.S.</a:t>
            </a:r>
            <a:r>
              <a:rPr lang="en-US" sz="1200" kern="1200" baseline="0" dirty="0">
                <a:solidFill>
                  <a:schemeClr val="tx1"/>
                </a:solidFill>
                <a:effectLst/>
                <a:latin typeface="Arial" charset="0"/>
                <a:ea typeface="ＭＳ Ｐゴシック" charset="0"/>
                <a:cs typeface="ＭＳ Ｐゴシック" charset="0"/>
              </a:rPr>
              <a:t> labeling system will now be consistent with the International labeling system.  This is particularly a positive move to align both American and Canadian life jacket labels.  The new labels will show more icons and less words to make it easier to determine which life jacket is best.  Going forward, flotation devices are either “wearable” or “</a:t>
            </a:r>
            <a:r>
              <a:rPr lang="en-US" sz="1200" kern="1200" baseline="0" dirty="0" err="1">
                <a:solidFill>
                  <a:schemeClr val="tx1"/>
                </a:solidFill>
                <a:effectLst/>
                <a:latin typeface="Arial" charset="0"/>
                <a:ea typeface="ＭＳ Ｐゴシック" charset="0"/>
                <a:cs typeface="ＭＳ Ｐゴシック" charset="0"/>
              </a:rPr>
              <a:t>throwable</a:t>
            </a:r>
            <a:r>
              <a:rPr lang="en-US" sz="1200" kern="1200" baseline="0" dirty="0">
                <a:solidFill>
                  <a:schemeClr val="tx1"/>
                </a:solidFill>
                <a:effectLst/>
                <a:latin typeface="Arial" charset="0"/>
                <a:ea typeface="ＭＳ Ｐゴシック" charset="0"/>
                <a:cs typeface="ＭＳ Ｐゴシック" charset="0"/>
              </a:rPr>
              <a:t>.”  </a:t>
            </a:r>
          </a:p>
          <a:p>
            <a:endParaRPr lang="en-US" sz="1200" kern="1200" baseline="0" dirty="0">
              <a:solidFill>
                <a:schemeClr val="tx1"/>
              </a:solidFill>
              <a:effectLst/>
              <a:latin typeface="Arial" charset="0"/>
              <a:ea typeface="ＭＳ Ｐゴシック" charset="0"/>
              <a:cs typeface="ＭＳ Ｐゴシック" charset="0"/>
            </a:endParaRPr>
          </a:p>
          <a:p>
            <a:r>
              <a:rPr lang="en-US" sz="1200" kern="1200" baseline="0" dirty="0">
                <a:solidFill>
                  <a:schemeClr val="tx1"/>
                </a:solidFill>
                <a:effectLst/>
                <a:latin typeface="Arial" charset="0"/>
                <a:ea typeface="ＭＳ Ｐゴシック" charset="0"/>
                <a:cs typeface="ＭＳ Ｐゴシック" charset="0"/>
              </a:rPr>
              <a:t>The term “life jacket” is preferred to represent a device that will turn, or is likely to turn a person face up in the water.  A “PFD” is a device that simply keeps a person float, but not necessarily turn a face down person face up.  A PFD relies on the person’s ability to help themselves float. </a:t>
            </a:r>
            <a:endParaRPr lang="en-US" sz="1200" kern="1200" dirty="0">
              <a:solidFill>
                <a:schemeClr val="tx1"/>
              </a:solidFill>
              <a:effectLst/>
              <a:latin typeface="Arial" charset="0"/>
              <a:ea typeface="ＭＳ Ｐゴシック" charset="0"/>
              <a:cs typeface="ＭＳ Ｐゴシック" charset="0"/>
            </a:endParaRP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Buoyancy will be categorized in 5 levels - 50/70/100/150 and 275.  As an example, 70 represents 15.5 pounds of buoyancy.</a:t>
            </a:r>
          </a:p>
          <a:p>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a:t>
            </a:fld>
            <a:endParaRPr lang="en-US"/>
          </a:p>
        </p:txBody>
      </p:sp>
    </p:spTree>
    <p:extLst>
      <p:ext uri="{BB962C8B-B14F-4D97-AF65-F5344CB8AC3E}">
        <p14:creationId xmlns:p14="http://schemas.microsoft.com/office/powerpoint/2010/main" val="123745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The new buoyancy levels are based on “</a:t>
            </a:r>
            <a:r>
              <a:rPr lang="en-US" sz="1200" kern="1200" dirty="0" err="1">
                <a:solidFill>
                  <a:schemeClr val="tx1"/>
                </a:solidFill>
                <a:effectLst/>
                <a:latin typeface="Arial" charset="0"/>
                <a:ea typeface="ＭＳ Ｐゴシック" charset="0"/>
                <a:cs typeface="ＭＳ Ｐゴシック" charset="0"/>
              </a:rPr>
              <a:t>Newtons</a:t>
            </a:r>
            <a:r>
              <a:rPr lang="en-US" sz="1200" kern="1200" dirty="0">
                <a:solidFill>
                  <a:schemeClr val="tx1"/>
                </a:solidFill>
                <a:effectLst/>
                <a:latin typeface="Arial" charset="0"/>
                <a:ea typeface="ＭＳ Ｐゴシック" charset="0"/>
                <a:cs typeface="ＭＳ Ｐゴシック" charset="0"/>
              </a:rPr>
              <a:t>”, which is a math calculation used by Sir </a:t>
            </a:r>
            <a:r>
              <a:rPr lang="en-US" sz="1200" kern="1200" dirty="0" err="1">
                <a:solidFill>
                  <a:schemeClr val="tx1"/>
                </a:solidFill>
                <a:effectLst/>
                <a:latin typeface="Arial" charset="0"/>
                <a:ea typeface="ＭＳ Ｐゴシック" charset="0"/>
                <a:cs typeface="ＭＳ Ｐゴシック" charset="0"/>
              </a:rPr>
              <a:t>Issac</a:t>
            </a:r>
            <a:r>
              <a:rPr lang="en-US" sz="1200" kern="1200" baseline="0" dirty="0">
                <a:solidFill>
                  <a:schemeClr val="tx1"/>
                </a:solidFill>
                <a:effectLst/>
                <a:latin typeface="Arial" charset="0"/>
                <a:ea typeface="ＭＳ Ｐゴシック" charset="0"/>
                <a:cs typeface="ＭＳ Ｐゴシック" charset="0"/>
              </a:rPr>
              <a:t> Newton.  These levels include:</a:t>
            </a:r>
          </a:p>
          <a:p>
            <a:r>
              <a:rPr lang="en-US" sz="1200" kern="1200" baseline="0" dirty="0">
                <a:solidFill>
                  <a:schemeClr val="tx1"/>
                </a:solidFill>
                <a:effectLst/>
                <a:latin typeface="Arial" charset="0"/>
                <a:ea typeface="ＭＳ Ｐゴシック" charset="0"/>
                <a:cs typeface="ＭＳ Ｐゴシック" charset="0"/>
              </a:rPr>
              <a:t>• Level </a:t>
            </a:r>
            <a:r>
              <a:rPr lang="en-US" sz="1200" kern="1200" dirty="0">
                <a:solidFill>
                  <a:schemeClr val="tx1"/>
                </a:solidFill>
                <a:effectLst/>
                <a:latin typeface="Arial" charset="0"/>
                <a:ea typeface="ＭＳ Ｐゴシック" charset="0"/>
                <a:cs typeface="ＭＳ Ｐゴシック" charset="0"/>
              </a:rPr>
              <a:t>50 for paddle board use</a:t>
            </a:r>
            <a:r>
              <a:rPr lang="en-US" sz="1200" kern="1200" baseline="0" dirty="0">
                <a:solidFill>
                  <a:schemeClr val="tx1"/>
                </a:solidFill>
                <a:effectLst/>
                <a:latin typeface="Arial" charset="0"/>
                <a:ea typeface="ＭＳ Ｐゴシック" charset="0"/>
                <a:cs typeface="ＭＳ Ｐゴシック" charset="0"/>
              </a:rPr>
              <a:t> or</a:t>
            </a:r>
            <a:r>
              <a:rPr lang="en-US" sz="1200" kern="1200" dirty="0">
                <a:solidFill>
                  <a:schemeClr val="tx1"/>
                </a:solidFill>
                <a:effectLst/>
                <a:latin typeface="Arial" charset="0"/>
                <a:ea typeface="ＭＳ Ｐゴシック" charset="0"/>
                <a:cs typeface="ＭＳ Ｐゴシック" charset="0"/>
              </a:rPr>
              <a:t> use close to shore where help is likely to happen quickly. </a:t>
            </a:r>
          </a:p>
          <a:p>
            <a:r>
              <a:rPr lang="en-US" sz="1200" kern="1200" dirty="0">
                <a:solidFill>
                  <a:schemeClr val="tx1"/>
                </a:solidFill>
                <a:effectLst/>
                <a:latin typeface="Arial" charset="0"/>
                <a:ea typeface="ＭＳ Ｐゴシック" charset="0"/>
                <a:cs typeface="ＭＳ Ｐゴシック" charset="0"/>
              </a:rPr>
              <a:t>• Level</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70 for inflatables, active wear, with help</a:t>
            </a:r>
            <a:r>
              <a:rPr lang="en-US" sz="1200" kern="1200" baseline="0" dirty="0">
                <a:solidFill>
                  <a:schemeClr val="tx1"/>
                </a:solidFill>
                <a:effectLst/>
                <a:latin typeface="Arial" charset="0"/>
                <a:ea typeface="ＭＳ Ｐゴシック" charset="0"/>
                <a:cs typeface="ＭＳ Ｐゴシック" charset="0"/>
              </a:rPr>
              <a:t> nearby</a:t>
            </a:r>
            <a:r>
              <a:rPr lang="en-US" sz="1200" kern="1200" dirty="0">
                <a:solidFill>
                  <a:schemeClr val="tx1"/>
                </a:solidFill>
                <a:effectLst/>
                <a:latin typeface="Arial" charset="0"/>
                <a:ea typeface="ＭＳ Ｐゴシック" charset="0"/>
                <a:cs typeface="ＭＳ Ｐゴシック" charset="0"/>
              </a:rPr>
              <a:t>.  </a:t>
            </a:r>
          </a:p>
          <a:p>
            <a:r>
              <a:rPr lang="en-US" sz="1200" kern="1200" dirty="0">
                <a:solidFill>
                  <a:schemeClr val="tx1"/>
                </a:solidFill>
                <a:effectLst/>
                <a:latin typeface="Arial" charset="0"/>
                <a:ea typeface="ＭＳ Ｐゴシック" charset="0"/>
                <a:cs typeface="ＭＳ Ｐゴシック" charset="0"/>
              </a:rPr>
              <a:t>•Level</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100 provides more performance than the Level 70, better buoyancy.</a:t>
            </a:r>
          </a:p>
          <a:p>
            <a:r>
              <a:rPr lang="en-US" sz="1200" kern="1200" dirty="0">
                <a:solidFill>
                  <a:schemeClr val="tx1"/>
                </a:solidFill>
                <a:effectLst/>
                <a:latin typeface="Arial" charset="0"/>
                <a:ea typeface="ＭＳ Ｐゴシック" charset="0"/>
                <a:cs typeface="ＭＳ Ｐゴシック" charset="0"/>
              </a:rPr>
              <a:t>• Level 150 - off shore</a:t>
            </a:r>
            <a:r>
              <a:rPr lang="en-US" sz="1200" kern="1200" baseline="0" dirty="0">
                <a:solidFill>
                  <a:schemeClr val="tx1"/>
                </a:solidFill>
                <a:effectLst/>
                <a:latin typeface="Arial" charset="0"/>
                <a:ea typeface="ＭＳ Ｐゴシック" charset="0"/>
                <a:cs typeface="ＭＳ Ｐゴシック" charset="0"/>
              </a:rPr>
              <a:t> use where help Is not likely for some time. This device will keep you face up.  </a:t>
            </a:r>
          </a:p>
          <a:p>
            <a:r>
              <a:rPr lang="en-US" sz="1200" kern="1200" baseline="0" dirty="0">
                <a:solidFill>
                  <a:schemeClr val="tx1"/>
                </a:solidFill>
                <a:effectLst/>
                <a:latin typeface="Arial" charset="0"/>
                <a:ea typeface="ＭＳ Ｐゴシック" charset="0"/>
                <a:cs typeface="ＭＳ Ｐゴシック" charset="0"/>
              </a:rPr>
              <a:t>•Level </a:t>
            </a:r>
            <a:r>
              <a:rPr lang="en-US" sz="1200" kern="1200" dirty="0">
                <a:solidFill>
                  <a:schemeClr val="tx1"/>
                </a:solidFill>
                <a:effectLst/>
                <a:latin typeface="Arial" charset="0"/>
                <a:ea typeface="ＭＳ Ｐゴシック" charset="0"/>
                <a:cs typeface="ＭＳ Ｐゴシック" charset="0"/>
              </a:rPr>
              <a:t>275 heavier</a:t>
            </a:r>
            <a:r>
              <a:rPr lang="en-US" sz="1200" kern="1200" baseline="0" dirty="0">
                <a:solidFill>
                  <a:schemeClr val="tx1"/>
                </a:solidFill>
                <a:effectLst/>
                <a:latin typeface="Arial" charset="0"/>
                <a:ea typeface="ＭＳ Ｐゴシック" charset="0"/>
                <a:cs typeface="ＭＳ Ｐゴシック" charset="0"/>
              </a:rPr>
              <a:t> duty for </a:t>
            </a:r>
            <a:r>
              <a:rPr lang="en-US" sz="1200" kern="1200" dirty="0">
                <a:solidFill>
                  <a:schemeClr val="tx1"/>
                </a:solidFill>
                <a:effectLst/>
                <a:latin typeface="Arial" charset="0"/>
                <a:ea typeface="ＭＳ Ｐゴシック" charset="0"/>
                <a:cs typeface="ＭＳ Ｐゴシック" charset="0"/>
              </a:rPr>
              <a:t>commercial and industrial use.</a:t>
            </a:r>
            <a:r>
              <a:rPr lang="en-US" sz="1200" kern="1200" baseline="0" dirty="0">
                <a:solidFill>
                  <a:schemeClr val="tx1"/>
                </a:solidFill>
                <a:effectLst/>
                <a:latin typeface="Arial" charset="0"/>
                <a:ea typeface="ＭＳ Ｐゴシック" charset="0"/>
                <a:cs typeface="ＭＳ Ｐゴシック" charset="0"/>
              </a:rPr>
              <a:t> </a:t>
            </a:r>
          </a:p>
          <a:p>
            <a:endParaRPr lang="en-US" sz="1200" kern="1200" baseline="0" dirty="0">
              <a:solidFill>
                <a:schemeClr val="tx1"/>
              </a:solidFill>
              <a:effectLst/>
              <a:latin typeface="Arial" charset="0"/>
              <a:ea typeface="ＭＳ Ｐゴシック" charset="0"/>
              <a:cs typeface="ＭＳ Ｐゴシック" charset="0"/>
            </a:endParaRPr>
          </a:p>
          <a:p>
            <a:r>
              <a:rPr lang="en-US" sz="1200" kern="1200" baseline="0" dirty="0">
                <a:solidFill>
                  <a:schemeClr val="tx1"/>
                </a:solidFill>
                <a:effectLst/>
                <a:latin typeface="Arial" charset="0"/>
                <a:ea typeface="ＭＳ Ｐゴシック" charset="0"/>
                <a:cs typeface="ＭＳ Ｐゴシック" charset="0"/>
              </a:rPr>
              <a:t>The labels will also indicate whether for use by Adults, Youth, Toddler, or Infants.  You will also need to look at the weight  and chest measurements for best fit.  </a:t>
            </a:r>
            <a:r>
              <a:rPr lang="en-US" sz="1200" kern="1200" dirty="0">
                <a:solidFill>
                  <a:schemeClr val="tx1"/>
                </a:solidFill>
                <a:effectLst/>
                <a:latin typeface="Arial" charset="0"/>
                <a:ea typeface="ＭＳ Ｐゴシック" charset="0"/>
                <a:cs typeface="ＭＳ Ｐゴシック" charset="0"/>
              </a:rPr>
              <a:t>The choice of buoyancy will be an individual's, not mandatory. </a:t>
            </a:r>
          </a:p>
          <a:p>
            <a:endParaRPr lang="en-US"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The use of the curved-arrow icons will indicate how effective</a:t>
            </a:r>
            <a:r>
              <a:rPr lang="en-US" sz="1200" kern="1200" baseline="0" dirty="0">
                <a:solidFill>
                  <a:schemeClr val="tx1"/>
                </a:solidFill>
                <a:effectLst/>
                <a:latin typeface="Arial" charset="0"/>
                <a:ea typeface="ＭＳ Ｐゴシック" charset="0"/>
                <a:cs typeface="ＭＳ Ｐゴシック" charset="0"/>
              </a:rPr>
              <a:t> the life jacket will turn a person face up or not.</a:t>
            </a:r>
            <a:endParaRPr lang="en-US" sz="1200" kern="1200" dirty="0">
              <a:solidFill>
                <a:schemeClr val="tx1"/>
              </a:solidFill>
              <a:effectLst/>
              <a:latin typeface="Arial" charset="0"/>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2</a:t>
            </a:fld>
            <a:endParaRPr lang="en-US"/>
          </a:p>
        </p:txBody>
      </p:sp>
    </p:spTree>
    <p:extLst>
      <p:ext uri="{BB962C8B-B14F-4D97-AF65-F5344CB8AC3E}">
        <p14:creationId xmlns:p14="http://schemas.microsoft.com/office/powerpoint/2010/main" val="1843027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7173" name="Rectangle 5">
            <a:extLst>
              <a:ext uri="{FF2B5EF4-FFF2-40B4-BE49-F238E27FC236}">
                <a16:creationId xmlns:a16="http://schemas.microsoft.com/office/drawing/2014/main"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a:p>
        </p:txBody>
      </p:sp>
    </p:spTree>
    <p:extLst>
      <p:ext uri="{BB962C8B-B14F-4D97-AF65-F5344CB8AC3E}">
        <p14:creationId xmlns:p14="http://schemas.microsoft.com/office/powerpoint/2010/main" val="939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E398-904D-4D06-89C2-2E91F92CAA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4C6625-5E42-4CE0-88C1-FC58EB3DD1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a:p>
        </p:txBody>
      </p:sp>
    </p:spTree>
    <p:extLst>
      <p:ext uri="{BB962C8B-B14F-4D97-AF65-F5344CB8AC3E}">
        <p14:creationId xmlns:p14="http://schemas.microsoft.com/office/powerpoint/2010/main" val="164955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a:p>
        </p:txBody>
      </p:sp>
    </p:spTree>
    <p:extLst>
      <p:ext uri="{BB962C8B-B14F-4D97-AF65-F5344CB8AC3E}">
        <p14:creationId xmlns:p14="http://schemas.microsoft.com/office/powerpoint/2010/main" val="27331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a:p>
        </p:txBody>
      </p:sp>
    </p:spTree>
    <p:extLst>
      <p:ext uri="{BB962C8B-B14F-4D97-AF65-F5344CB8AC3E}">
        <p14:creationId xmlns:p14="http://schemas.microsoft.com/office/powerpoint/2010/main" val="2018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a:p>
        </p:txBody>
      </p:sp>
    </p:spTree>
    <p:extLst>
      <p:ext uri="{BB962C8B-B14F-4D97-AF65-F5344CB8AC3E}">
        <p14:creationId xmlns:p14="http://schemas.microsoft.com/office/powerpoint/2010/main" val="13424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a:p>
        </p:txBody>
      </p:sp>
    </p:spTree>
    <p:extLst>
      <p:ext uri="{BB962C8B-B14F-4D97-AF65-F5344CB8AC3E}">
        <p14:creationId xmlns:p14="http://schemas.microsoft.com/office/powerpoint/2010/main" val="381500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a:p>
        </p:txBody>
      </p:sp>
    </p:spTree>
    <p:extLst>
      <p:ext uri="{BB962C8B-B14F-4D97-AF65-F5344CB8AC3E}">
        <p14:creationId xmlns:p14="http://schemas.microsoft.com/office/powerpoint/2010/main" val="35340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a:p>
        </p:txBody>
      </p:sp>
    </p:spTree>
    <p:extLst>
      <p:ext uri="{BB962C8B-B14F-4D97-AF65-F5344CB8AC3E}">
        <p14:creationId xmlns:p14="http://schemas.microsoft.com/office/powerpoint/2010/main" val="264061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a:p>
        </p:txBody>
      </p:sp>
    </p:spTree>
    <p:extLst>
      <p:ext uri="{BB962C8B-B14F-4D97-AF65-F5344CB8AC3E}">
        <p14:creationId xmlns:p14="http://schemas.microsoft.com/office/powerpoint/2010/main" val="22792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a:p>
        </p:txBody>
      </p:sp>
      <p:sp>
        <p:nvSpPr>
          <p:cNvPr id="6148" name="Rectangle 4">
            <a:extLst>
              <a:ext uri="{FF2B5EF4-FFF2-40B4-BE49-F238E27FC236}">
                <a16:creationId xmlns:a16="http://schemas.microsoft.com/office/drawing/2014/main"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0" y="38100"/>
            <a:ext cx="9144000" cy="1104900"/>
          </a:xfrm>
        </p:spPr>
        <p:txBody>
          <a:bodyPr/>
          <a:lstStyle/>
          <a:p>
            <a:r>
              <a:rPr lang="en-US" altLang="en-US" sz="3200" b="1" u="sng" dirty="0">
                <a:solidFill>
                  <a:srgbClr val="0000FF"/>
                </a:solidFill>
              </a:rPr>
              <a:t>New Life Jacket Labels</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371600" y="914400"/>
            <a:ext cx="7772400" cy="5334000"/>
          </a:xfrm>
        </p:spPr>
        <p:txBody>
          <a:bodyPr/>
          <a:lstStyle/>
          <a:p>
            <a:pPr marL="285750" indent="-285750" algn="l">
              <a:buFont typeface="Arial" panose="020B0604020202020204" pitchFamily="34" charset="0"/>
              <a:buChar char="•"/>
            </a:pPr>
            <a:r>
              <a:rPr lang="en-US" altLang="en-US" sz="2000" dirty="0">
                <a:solidFill>
                  <a:srgbClr val="0000FF"/>
                </a:solidFill>
                <a:latin typeface="Arial"/>
                <a:cs typeface="Arial"/>
              </a:rPr>
              <a:t>The traditional “Types” categories are going away.</a:t>
            </a:r>
          </a:p>
          <a:p>
            <a:pPr marL="285750" indent="-285750" algn="l">
              <a:buFont typeface="Arial" panose="020B0604020202020204" pitchFamily="34" charset="0"/>
              <a:buChar char="•"/>
            </a:pPr>
            <a:endParaRPr lang="en-US" altLang="en-US" sz="2000" dirty="0">
              <a:solidFill>
                <a:srgbClr val="0000FF"/>
              </a:solidFill>
              <a:latin typeface="Arial"/>
              <a:cs typeface="Arial"/>
            </a:endParaRPr>
          </a:p>
          <a:p>
            <a:pPr marL="285750" indent="-285750" algn="l">
              <a:buFont typeface="Arial" panose="020B0604020202020204" pitchFamily="34" charset="0"/>
              <a:buChar char="•"/>
            </a:pPr>
            <a:r>
              <a:rPr lang="en-US" altLang="en-US" sz="2000" dirty="0">
                <a:solidFill>
                  <a:srgbClr val="0000FF"/>
                </a:solidFill>
                <a:latin typeface="Arial"/>
                <a:cs typeface="Arial"/>
              </a:rPr>
              <a:t>New labeling system relies more on icons and less on wording.</a:t>
            </a:r>
          </a:p>
          <a:p>
            <a:pPr marL="285750" indent="-285750" algn="l">
              <a:buFont typeface="Arial" panose="020B0604020202020204" pitchFamily="34" charset="0"/>
              <a:buChar char="•"/>
            </a:pPr>
            <a:endParaRPr lang="en-US" altLang="en-US" sz="2000" dirty="0">
              <a:solidFill>
                <a:srgbClr val="0000FF"/>
              </a:solidFill>
              <a:latin typeface="Arial"/>
              <a:cs typeface="Arial"/>
            </a:endParaRPr>
          </a:p>
          <a:p>
            <a:pPr marL="285750" indent="-285750" algn="l">
              <a:buFont typeface="Arial" panose="020B0604020202020204" pitchFamily="34" charset="0"/>
              <a:buChar char="•"/>
            </a:pPr>
            <a:r>
              <a:rPr lang="en-US" altLang="en-US" sz="2000" dirty="0">
                <a:solidFill>
                  <a:srgbClr val="0000FF"/>
                </a:solidFill>
                <a:latin typeface="Arial"/>
                <a:cs typeface="Arial"/>
              </a:rPr>
              <a:t>Older jackets and flotation aids labeled by “type” still meet regulatory requirements until no longer serviceable.</a:t>
            </a:r>
          </a:p>
          <a:p>
            <a:pPr marL="285750" indent="-285750" algn="l">
              <a:buFont typeface="Arial" panose="020B0604020202020204" pitchFamily="34" charset="0"/>
              <a:buChar char="•"/>
            </a:pPr>
            <a:endParaRPr lang="en-US" altLang="en-US" sz="2000" dirty="0">
              <a:solidFill>
                <a:srgbClr val="0000FF"/>
              </a:solidFill>
              <a:latin typeface="Arial"/>
              <a:cs typeface="Arial"/>
            </a:endParaRPr>
          </a:p>
          <a:p>
            <a:pPr marL="285750" indent="-285750" algn="l">
              <a:buFont typeface="Arial" panose="020B0604020202020204" pitchFamily="34" charset="0"/>
              <a:buChar char="•"/>
            </a:pPr>
            <a:r>
              <a:rPr lang="en-US" altLang="en-US" sz="2000" dirty="0">
                <a:solidFill>
                  <a:srgbClr val="0000FF"/>
                </a:solidFill>
                <a:latin typeface="Arial"/>
                <a:cs typeface="Arial"/>
              </a:rPr>
              <a:t>Two Categories:</a:t>
            </a:r>
          </a:p>
          <a:p>
            <a:pPr algn="l"/>
            <a:r>
              <a:rPr lang="en-US" altLang="en-US" sz="2000" dirty="0">
                <a:solidFill>
                  <a:srgbClr val="0000FF"/>
                </a:solidFill>
                <a:latin typeface="Arial"/>
                <a:cs typeface="Arial"/>
              </a:rPr>
              <a:t>     </a:t>
            </a:r>
            <a:r>
              <a:rPr lang="en-US" altLang="en-US" sz="2000" b="0" dirty="0">
                <a:solidFill>
                  <a:srgbClr val="0000FF"/>
                </a:solidFill>
                <a:latin typeface="Arial"/>
                <a:cs typeface="Arial"/>
              </a:rPr>
              <a:t>Wearable</a:t>
            </a:r>
          </a:p>
          <a:p>
            <a:pPr algn="l"/>
            <a:r>
              <a:rPr lang="en-US" altLang="en-US" sz="2000" b="0" dirty="0">
                <a:solidFill>
                  <a:srgbClr val="0000FF"/>
                </a:solidFill>
                <a:latin typeface="Arial"/>
                <a:cs typeface="Arial"/>
              </a:rPr>
              <a:t>      </a:t>
            </a:r>
            <a:r>
              <a:rPr lang="en-US" altLang="en-US" sz="2000" b="0" dirty="0" err="1">
                <a:solidFill>
                  <a:srgbClr val="0000FF"/>
                </a:solidFill>
                <a:latin typeface="Arial"/>
                <a:cs typeface="Arial"/>
              </a:rPr>
              <a:t>Throwable</a:t>
            </a:r>
            <a:endParaRPr lang="en-US" altLang="en-US" sz="2000" b="0" dirty="0">
              <a:solidFill>
                <a:srgbClr val="0000FF"/>
              </a:solidFill>
              <a:latin typeface="Arial"/>
              <a:cs typeface="Arial"/>
            </a:endParaRPr>
          </a:p>
          <a:p>
            <a:pPr algn="l"/>
            <a:endParaRPr lang="en-US" altLang="en-US" sz="2000" b="0" dirty="0">
              <a:solidFill>
                <a:srgbClr val="0000FF"/>
              </a:solidFill>
              <a:latin typeface="Arial"/>
              <a:cs typeface="Arial"/>
            </a:endParaRPr>
          </a:p>
          <a:p>
            <a:pPr marL="285750" indent="-285750" algn="l">
              <a:buFont typeface="Arial"/>
              <a:buChar char="•"/>
            </a:pPr>
            <a:r>
              <a:rPr lang="en-US" altLang="en-US" sz="2000" dirty="0">
                <a:solidFill>
                  <a:srgbClr val="0000FF"/>
                </a:solidFill>
                <a:latin typeface="Arial"/>
                <a:cs typeface="Arial"/>
              </a:rPr>
              <a:t>Wearable life jackets will be divided into five buoyancy categories: 50, 70, 100, 150, and 275 </a:t>
            </a:r>
            <a:r>
              <a:rPr lang="en-US" altLang="en-US" sz="2000" dirty="0" err="1">
                <a:solidFill>
                  <a:srgbClr val="0000FF"/>
                </a:solidFill>
                <a:latin typeface="Arial"/>
                <a:cs typeface="Arial"/>
              </a:rPr>
              <a:t>Newtons</a:t>
            </a:r>
            <a:r>
              <a:rPr lang="en-US" altLang="en-US" sz="2000" dirty="0">
                <a:solidFill>
                  <a:srgbClr val="0000FF"/>
                </a:solidFill>
                <a:latin typeface="Arial"/>
                <a:cs typeface="Arial"/>
              </a:rPr>
              <a:t> (metric to harmonize with Canadian standards</a:t>
            </a:r>
          </a:p>
          <a:p>
            <a:pPr algn="l"/>
            <a:endParaRPr lang="en-US" sz="1000" dirty="0">
              <a:solidFill>
                <a:srgbClr val="FF0000"/>
              </a:solidFill>
              <a:latin typeface="Arial"/>
              <a:cs typeface="Arial"/>
            </a:endParaRPr>
          </a:p>
          <a:p>
            <a:r>
              <a:rPr lang="en-US" sz="1000" b="0" dirty="0">
                <a:solidFill>
                  <a:schemeClr val="tx1"/>
                </a:solidFill>
                <a:latin typeface="Arial"/>
                <a:cs typeface="Arial"/>
              </a:rPr>
              <a:t>	Copyright 2020 - Coast Guard Auxiliary Association, Inc. 					</a:t>
            </a:r>
            <a:endParaRPr lang="en-US" altLang="en-US" sz="1800" b="0" dirty="0">
              <a:solidFill>
                <a:schemeClr val="tx1"/>
              </a:solidFill>
            </a:endParaRPr>
          </a:p>
          <a:p>
            <a:pPr marL="285750" indent="-285750" algn="l">
              <a:buFont typeface="Arial" panose="020B0604020202020204" pitchFamily="34" charset="0"/>
              <a:buChar char="•"/>
            </a:pPr>
            <a:endParaRPr lang="en-US"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4457"/>
            <a:ext cx="9144000" cy="1143000"/>
          </a:xfrm>
        </p:spPr>
        <p:txBody>
          <a:bodyPr/>
          <a:lstStyle/>
          <a:p>
            <a:r>
              <a:rPr lang="en-US" sz="3200" u="sng" dirty="0">
                <a:solidFill>
                  <a:srgbClr val="0000FF"/>
                </a:solidFill>
              </a:rPr>
              <a:t>New Icons</a:t>
            </a:r>
          </a:p>
        </p:txBody>
      </p:sp>
      <p:sp>
        <p:nvSpPr>
          <p:cNvPr id="4" name="TextBox 3"/>
          <p:cNvSpPr txBox="1"/>
          <p:nvPr/>
        </p:nvSpPr>
        <p:spPr>
          <a:xfrm>
            <a:off x="2319060" y="6454499"/>
            <a:ext cx="3457165" cy="400110"/>
          </a:xfrm>
          <a:prstGeom prst="rect">
            <a:avLst/>
          </a:prstGeom>
          <a:noFill/>
        </p:spPr>
        <p:txBody>
          <a:bodyPr wrap="none" rtlCol="0">
            <a:spAutoFit/>
          </a:bodyPr>
          <a:lstStyle/>
          <a:p>
            <a:pPr algn="ctr"/>
            <a:r>
              <a:rPr lang="en-US" sz="1000" dirty="0">
                <a:latin typeface="Arial"/>
                <a:cs typeface="Arial"/>
              </a:rPr>
              <a:t>Copyright 2020 - Coast Guard Auxiliary Association, Inc. </a:t>
            </a:r>
          </a:p>
          <a:p>
            <a:endParaRPr lang="en-US" sz="1000" dirty="0">
              <a:latin typeface="Arial"/>
              <a:cs typeface="Arial"/>
            </a:endParaRPr>
          </a:p>
        </p:txBody>
      </p:sp>
      <p:pic>
        <p:nvPicPr>
          <p:cNvPr id="7" name="Picture 5">
            <a:extLst>
              <a:ext uri="{FF2B5EF4-FFF2-40B4-BE49-F238E27FC236}">
                <a16:creationId xmlns:a16="http://schemas.microsoft.com/office/drawing/2014/main" id="{5AFFAF13-8B32-1543-8465-50FE1EB9D11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3657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876800" y="1143000"/>
            <a:ext cx="3733800" cy="4062650"/>
          </a:xfrm>
          <a:prstGeom prst="rect">
            <a:avLst/>
          </a:prstGeom>
          <a:noFill/>
        </p:spPr>
        <p:txBody>
          <a:bodyPr wrap="square" rtlCol="0">
            <a:spAutoFit/>
          </a:bodyPr>
          <a:lstStyle/>
          <a:p>
            <a:pPr marL="285750" indent="-285750">
              <a:buFont typeface="Arial"/>
              <a:buChar char="•"/>
            </a:pPr>
            <a:r>
              <a:rPr lang="en-US" sz="2600" b="1" dirty="0">
                <a:solidFill>
                  <a:srgbClr val="0000FF"/>
                </a:solidFill>
                <a:latin typeface="Arial"/>
                <a:cs typeface="Arial"/>
              </a:rPr>
              <a:t>Choose the level of buoyancy for the type of activity.</a:t>
            </a:r>
          </a:p>
          <a:p>
            <a:endParaRPr lang="en-US" sz="2600" b="1" dirty="0">
              <a:solidFill>
                <a:srgbClr val="0000FF"/>
              </a:solidFill>
              <a:latin typeface="Arial"/>
              <a:cs typeface="Arial"/>
            </a:endParaRPr>
          </a:p>
          <a:p>
            <a:pPr marL="285750" indent="-285750">
              <a:buFont typeface="Arial"/>
              <a:buChar char="•"/>
            </a:pPr>
            <a:r>
              <a:rPr lang="en-US" sz="2600" b="1" dirty="0">
                <a:solidFill>
                  <a:srgbClr val="0000FF"/>
                </a:solidFill>
                <a:latin typeface="Arial"/>
                <a:cs typeface="Arial"/>
              </a:rPr>
              <a:t>The curved arrow indicates that it is likely to turn an unconscious wearer face up in the water. </a:t>
            </a:r>
          </a:p>
          <a:p>
            <a:endParaRPr lang="en-US" b="1" dirty="0">
              <a:solidFill>
                <a:srgbClr val="0000FF"/>
              </a:solidFill>
            </a:endParaRPr>
          </a:p>
        </p:txBody>
      </p:sp>
    </p:spTree>
    <p:extLst>
      <p:ext uri="{BB962C8B-B14F-4D97-AF65-F5344CB8AC3E}">
        <p14:creationId xmlns:p14="http://schemas.microsoft.com/office/powerpoint/2010/main" val="372054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762000"/>
          </a:xfrm>
        </p:spPr>
        <p:txBody>
          <a:bodyPr/>
          <a:lstStyle/>
          <a:p>
            <a:r>
              <a:rPr lang="en-US" sz="3200" b="0" u="sng" dirty="0">
                <a:solidFill>
                  <a:srgbClr val="0000FF"/>
                </a:solidFill>
              </a:rPr>
              <a:t>Comparison</a:t>
            </a:r>
          </a:p>
        </p:txBody>
      </p:sp>
      <p:pic>
        <p:nvPicPr>
          <p:cNvPr id="5" name="table"/>
          <p:cNvPicPr>
            <a:picLocks noChangeAspect="1"/>
          </p:cNvPicPr>
          <p:nvPr/>
        </p:nvPicPr>
        <p:blipFill>
          <a:blip r:embed="rId2"/>
          <a:stretch>
            <a:fillRect/>
          </a:stretch>
        </p:blipFill>
        <p:spPr>
          <a:xfrm>
            <a:off x="1752600" y="1600200"/>
            <a:ext cx="6715128" cy="3352800"/>
          </a:xfrm>
          <a:prstGeom prst="rect">
            <a:avLst/>
          </a:prstGeom>
          <a:solidFill>
            <a:srgbClr val="FFFFFF">
              <a:shade val="85000"/>
            </a:srgbClr>
          </a:solidFill>
          <a:ln w="88900" cap="sq">
            <a:solidFill>
              <a:srgbClr val="66CC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BD1D351-99E9-BF49-9681-D0CED034DA87}"/>
              </a:ext>
            </a:extLst>
          </p:cNvPr>
          <p:cNvPicPr>
            <a:picLocks noChangeAspect="1"/>
          </p:cNvPicPr>
          <p:nvPr/>
        </p:nvPicPr>
        <p:blipFill>
          <a:blip r:embed="rId3"/>
          <a:stretch>
            <a:fillRect/>
          </a:stretch>
        </p:blipFill>
        <p:spPr>
          <a:xfrm>
            <a:off x="4648200" y="1981200"/>
            <a:ext cx="546100" cy="508000"/>
          </a:xfrm>
          <a:prstGeom prst="rect">
            <a:avLst/>
          </a:prstGeom>
        </p:spPr>
      </p:pic>
      <p:pic>
        <p:nvPicPr>
          <p:cNvPr id="7" name="Picture 6">
            <a:extLst>
              <a:ext uri="{FF2B5EF4-FFF2-40B4-BE49-F238E27FC236}">
                <a16:creationId xmlns:a16="http://schemas.microsoft.com/office/drawing/2014/main" id="{7F7585B6-2444-AE4C-BED4-371D1D949799}"/>
              </a:ext>
            </a:extLst>
          </p:cNvPr>
          <p:cNvPicPr>
            <a:picLocks noChangeAspect="1"/>
          </p:cNvPicPr>
          <p:nvPr/>
        </p:nvPicPr>
        <p:blipFill>
          <a:blip r:embed="rId4"/>
          <a:stretch>
            <a:fillRect/>
          </a:stretch>
        </p:blipFill>
        <p:spPr>
          <a:xfrm>
            <a:off x="5486400" y="1981200"/>
            <a:ext cx="482600" cy="495300"/>
          </a:xfrm>
          <a:prstGeom prst="rect">
            <a:avLst/>
          </a:prstGeom>
        </p:spPr>
      </p:pic>
      <p:pic>
        <p:nvPicPr>
          <p:cNvPr id="8" name="Picture 7">
            <a:extLst>
              <a:ext uri="{FF2B5EF4-FFF2-40B4-BE49-F238E27FC236}">
                <a16:creationId xmlns:a16="http://schemas.microsoft.com/office/drawing/2014/main" id="{7C2B73C6-BC31-294F-8289-6CFF855C9A7D}"/>
              </a:ext>
            </a:extLst>
          </p:cNvPr>
          <p:cNvPicPr>
            <a:picLocks noChangeAspect="1"/>
          </p:cNvPicPr>
          <p:nvPr/>
        </p:nvPicPr>
        <p:blipFill>
          <a:blip r:embed="rId5"/>
          <a:stretch>
            <a:fillRect/>
          </a:stretch>
        </p:blipFill>
        <p:spPr>
          <a:xfrm>
            <a:off x="6553200" y="2057400"/>
            <a:ext cx="393700" cy="368300"/>
          </a:xfrm>
          <a:prstGeom prst="rect">
            <a:avLst/>
          </a:prstGeom>
        </p:spPr>
      </p:pic>
      <p:pic>
        <p:nvPicPr>
          <p:cNvPr id="9" name="Picture 8">
            <a:extLst>
              <a:ext uri="{FF2B5EF4-FFF2-40B4-BE49-F238E27FC236}">
                <a16:creationId xmlns:a16="http://schemas.microsoft.com/office/drawing/2014/main" id="{EFB7028F-57DC-074D-8881-F3410FED4382}"/>
              </a:ext>
            </a:extLst>
          </p:cNvPr>
          <p:cNvPicPr>
            <a:picLocks noChangeAspect="1"/>
          </p:cNvPicPr>
          <p:nvPr/>
        </p:nvPicPr>
        <p:blipFill>
          <a:blip r:embed="rId6"/>
          <a:stretch>
            <a:fillRect/>
          </a:stretch>
        </p:blipFill>
        <p:spPr>
          <a:xfrm>
            <a:off x="4648200" y="2667000"/>
            <a:ext cx="495300" cy="469900"/>
          </a:xfrm>
          <a:prstGeom prst="rect">
            <a:avLst/>
          </a:prstGeom>
        </p:spPr>
      </p:pic>
      <p:pic>
        <p:nvPicPr>
          <p:cNvPr id="10" name="Picture 9">
            <a:extLst>
              <a:ext uri="{FF2B5EF4-FFF2-40B4-BE49-F238E27FC236}">
                <a16:creationId xmlns:a16="http://schemas.microsoft.com/office/drawing/2014/main" id="{29C23FFF-2097-AD4E-B727-45D9680425B5}"/>
              </a:ext>
            </a:extLst>
          </p:cNvPr>
          <p:cNvPicPr>
            <a:picLocks noChangeAspect="1"/>
          </p:cNvPicPr>
          <p:nvPr/>
        </p:nvPicPr>
        <p:blipFill>
          <a:blip r:embed="rId5"/>
          <a:stretch>
            <a:fillRect/>
          </a:stretch>
        </p:blipFill>
        <p:spPr>
          <a:xfrm>
            <a:off x="5791200" y="2667000"/>
            <a:ext cx="393700" cy="368300"/>
          </a:xfrm>
          <a:prstGeom prst="rect">
            <a:avLst/>
          </a:prstGeom>
        </p:spPr>
      </p:pic>
      <p:pic>
        <p:nvPicPr>
          <p:cNvPr id="11" name="Picture 10">
            <a:extLst>
              <a:ext uri="{FF2B5EF4-FFF2-40B4-BE49-F238E27FC236}">
                <a16:creationId xmlns:a16="http://schemas.microsoft.com/office/drawing/2014/main" id="{90795628-108B-6F4A-913E-E392018F7B09}"/>
              </a:ext>
            </a:extLst>
          </p:cNvPr>
          <p:cNvPicPr>
            <a:picLocks noChangeAspect="1"/>
          </p:cNvPicPr>
          <p:nvPr/>
        </p:nvPicPr>
        <p:blipFill>
          <a:blip r:embed="rId6"/>
          <a:stretch>
            <a:fillRect/>
          </a:stretch>
        </p:blipFill>
        <p:spPr>
          <a:xfrm>
            <a:off x="4648200" y="3276600"/>
            <a:ext cx="495300" cy="469900"/>
          </a:xfrm>
          <a:prstGeom prst="rect">
            <a:avLst/>
          </a:prstGeom>
        </p:spPr>
      </p:pic>
      <p:pic>
        <p:nvPicPr>
          <p:cNvPr id="12" name="Picture 11">
            <a:extLst>
              <a:ext uri="{FF2B5EF4-FFF2-40B4-BE49-F238E27FC236}">
                <a16:creationId xmlns:a16="http://schemas.microsoft.com/office/drawing/2014/main" id="{9CCAC4FE-2815-8D4B-9F7A-078C3FE9C561}"/>
              </a:ext>
            </a:extLst>
          </p:cNvPr>
          <p:cNvPicPr>
            <a:picLocks noChangeAspect="1"/>
          </p:cNvPicPr>
          <p:nvPr/>
        </p:nvPicPr>
        <p:blipFill>
          <a:blip r:embed="rId7"/>
          <a:stretch>
            <a:fillRect/>
          </a:stretch>
        </p:blipFill>
        <p:spPr>
          <a:xfrm>
            <a:off x="5715000" y="3276600"/>
            <a:ext cx="406400" cy="393700"/>
          </a:xfrm>
          <a:prstGeom prst="rect">
            <a:avLst/>
          </a:prstGeom>
        </p:spPr>
      </p:pic>
      <p:sp>
        <p:nvSpPr>
          <p:cNvPr id="13" name="TextBox 12"/>
          <p:cNvSpPr txBox="1"/>
          <p:nvPr/>
        </p:nvSpPr>
        <p:spPr>
          <a:xfrm>
            <a:off x="2971800" y="6477000"/>
            <a:ext cx="3332964" cy="246221"/>
          </a:xfrm>
          <a:prstGeom prst="rect">
            <a:avLst/>
          </a:prstGeom>
          <a:noFill/>
        </p:spPr>
        <p:txBody>
          <a:bodyPr wrap="none" rtlCol="0">
            <a:spAutoFit/>
          </a:bodyPr>
          <a:lstStyle/>
          <a:p>
            <a:r>
              <a:rPr lang="en-US" sz="1000" dirty="0">
                <a:latin typeface="Arial"/>
                <a:cs typeface="Arial"/>
              </a:rPr>
              <a:t>Copyright 2020 - Coast Guard Auxiliary Association, Inc</a:t>
            </a:r>
          </a:p>
        </p:txBody>
      </p:sp>
    </p:spTree>
    <p:extLst>
      <p:ext uri="{BB962C8B-B14F-4D97-AF65-F5344CB8AC3E}">
        <p14:creationId xmlns:p14="http://schemas.microsoft.com/office/powerpoint/2010/main" val="170481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6586379"/>
            <a:ext cx="3332964" cy="246221"/>
          </a:xfrm>
          <a:prstGeom prst="rect">
            <a:avLst/>
          </a:prstGeom>
          <a:noFill/>
        </p:spPr>
        <p:txBody>
          <a:bodyPr wrap="none" rtlCol="0">
            <a:spAutoFit/>
          </a:bodyPr>
          <a:lstStyle/>
          <a:p>
            <a:r>
              <a:rPr lang="en-US" sz="1000" dirty="0">
                <a:latin typeface="Arial"/>
                <a:cs typeface="Arial"/>
              </a:rPr>
              <a:t>Copyright 2020 - Coast Guard Auxiliary Association, Inc</a:t>
            </a:r>
          </a:p>
        </p:txBody>
      </p:sp>
      <p:sp>
        <p:nvSpPr>
          <p:cNvPr id="11" name="TextBox 10">
            <a:extLst>
              <a:ext uri="{FF2B5EF4-FFF2-40B4-BE49-F238E27FC236}">
                <a16:creationId xmlns:a16="http://schemas.microsoft.com/office/drawing/2014/main" id="{395A50DD-DD9A-3A45-81DD-16231AB151EF}"/>
              </a:ext>
            </a:extLst>
          </p:cNvPr>
          <p:cNvSpPr txBox="1"/>
          <p:nvPr/>
        </p:nvSpPr>
        <p:spPr>
          <a:xfrm>
            <a:off x="3606800" y="4013200"/>
            <a:ext cx="184731" cy="461665"/>
          </a:xfrm>
          <a:prstGeom prst="rect">
            <a:avLst/>
          </a:prstGeom>
          <a:noFill/>
        </p:spPr>
        <p:txBody>
          <a:bodyPr wrap="none" rtlCol="0">
            <a:spAutoFit/>
          </a:bodyPr>
          <a:lstStyle/>
          <a:p>
            <a:endParaRPr lang="en-US" dirty="0"/>
          </a:p>
        </p:txBody>
      </p:sp>
      <p:pic>
        <p:nvPicPr>
          <p:cNvPr id="32" name="Picture 31" descr="A screenshot of a cell phone&#10;&#10;Description automatically generated">
            <a:extLst>
              <a:ext uri="{FF2B5EF4-FFF2-40B4-BE49-F238E27FC236}">
                <a16:creationId xmlns:a16="http://schemas.microsoft.com/office/drawing/2014/main" id="{2E2A3C25-D74A-BC44-9CD4-685DF1499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864" y="915657"/>
            <a:ext cx="3686018" cy="5364664"/>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734E0F3C-5F9B-1C4B-937A-DC91C754A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915657"/>
            <a:ext cx="3515648" cy="5364663"/>
          </a:xfrm>
          <a:prstGeom prst="rect">
            <a:avLst/>
          </a:prstGeom>
        </p:spPr>
      </p:pic>
      <p:sp>
        <p:nvSpPr>
          <p:cNvPr id="35" name="TextBox 34">
            <a:extLst>
              <a:ext uri="{FF2B5EF4-FFF2-40B4-BE49-F238E27FC236}">
                <a16:creationId xmlns:a16="http://schemas.microsoft.com/office/drawing/2014/main" id="{CFE9BFD1-F4F8-BF47-BBD1-B46CD1110178}"/>
              </a:ext>
            </a:extLst>
          </p:cNvPr>
          <p:cNvSpPr txBox="1"/>
          <p:nvPr/>
        </p:nvSpPr>
        <p:spPr>
          <a:xfrm>
            <a:off x="0" y="166624"/>
            <a:ext cx="9144000" cy="584775"/>
          </a:xfrm>
          <a:prstGeom prst="rect">
            <a:avLst/>
          </a:prstGeom>
          <a:noFill/>
        </p:spPr>
        <p:txBody>
          <a:bodyPr wrap="square" rtlCol="0">
            <a:spAutoFit/>
          </a:bodyPr>
          <a:lstStyle/>
          <a:p>
            <a:pPr algn="ctr"/>
            <a:r>
              <a:rPr lang="en-US" altLang="en-US" sz="3200" b="1" u="sng" dirty="0">
                <a:solidFill>
                  <a:srgbClr val="0000FF"/>
                </a:solidFill>
                <a:latin typeface="+mj-lt"/>
              </a:rPr>
              <a:t>New Life Jacket Labels</a:t>
            </a:r>
            <a:endParaRPr lang="en-US" sz="3200" dirty="0">
              <a:latin typeface="+mj-lt"/>
            </a:endParaRPr>
          </a:p>
        </p:txBody>
      </p:sp>
    </p:spTree>
    <p:extLst>
      <p:ext uri="{BB962C8B-B14F-4D97-AF65-F5344CB8AC3E}">
        <p14:creationId xmlns:p14="http://schemas.microsoft.com/office/powerpoint/2010/main" val="23031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sz="3200" u="sng" dirty="0">
                <a:solidFill>
                  <a:srgbClr val="0000FF"/>
                </a:solidFill>
              </a:rPr>
              <a:t>Life Jacket Label Sample (Inflatable)</a:t>
            </a:r>
          </a:p>
        </p:txBody>
      </p:sp>
      <p:pic>
        <p:nvPicPr>
          <p:cNvPr id="4" name="Content Placeholder 10" descr="New Inflatable Label.JPG"/>
          <p:cNvPicPr>
            <a:picLocks noGrp="1" noChangeAspect="1"/>
          </p:cNvPicPr>
          <p:nvPr/>
        </p:nvPicPr>
        <p:blipFill>
          <a:blip r:embed="rId2" cstate="print">
            <a:alphaModFix/>
            <a:extLst>
              <a:ext uri="{28A0092B-C50C-407E-A947-70E740481C1C}">
                <a14:useLocalDpi xmlns:a14="http://schemas.microsoft.com/office/drawing/2010/main" val="0"/>
              </a:ext>
            </a:extLst>
          </a:blip>
          <a:srcRect l="17188" r="17188"/>
          <a:stretch>
            <a:fillRect/>
          </a:stretch>
        </p:blipFill>
        <p:spPr bwMode="auto">
          <a:xfrm rot="5400000">
            <a:off x="572134" y="1752382"/>
            <a:ext cx="5029200" cy="4112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extBox 4"/>
          <p:cNvSpPr txBox="1"/>
          <p:nvPr/>
        </p:nvSpPr>
        <p:spPr>
          <a:xfrm>
            <a:off x="3200400" y="6586379"/>
            <a:ext cx="3332964" cy="246221"/>
          </a:xfrm>
          <a:prstGeom prst="rect">
            <a:avLst/>
          </a:prstGeom>
          <a:noFill/>
        </p:spPr>
        <p:txBody>
          <a:bodyPr wrap="none" rtlCol="0">
            <a:spAutoFit/>
          </a:bodyPr>
          <a:lstStyle/>
          <a:p>
            <a:r>
              <a:rPr lang="en-US" sz="1000" dirty="0">
                <a:latin typeface="Arial"/>
                <a:cs typeface="Arial"/>
              </a:rPr>
              <a:t>Copyright 2019 - Coast Guard Auxiliary Association, </a:t>
            </a:r>
            <a:r>
              <a:rPr lang="en-US" sz="1000" dirty="0" err="1">
                <a:latin typeface="Arial"/>
                <a:cs typeface="Arial"/>
              </a:rPr>
              <a:t>Inc</a:t>
            </a:r>
            <a:endParaRPr lang="en-US" sz="1000" dirty="0">
              <a:latin typeface="Arial"/>
              <a:cs typeface="Arial"/>
            </a:endParaRPr>
          </a:p>
        </p:txBody>
      </p:sp>
      <p:sp>
        <p:nvSpPr>
          <p:cNvPr id="6" name="TextBox 5"/>
          <p:cNvSpPr txBox="1"/>
          <p:nvPr/>
        </p:nvSpPr>
        <p:spPr>
          <a:xfrm>
            <a:off x="5486400" y="1293879"/>
            <a:ext cx="3352800" cy="3600986"/>
          </a:xfrm>
          <a:prstGeom prst="rect">
            <a:avLst/>
          </a:prstGeom>
          <a:noFill/>
        </p:spPr>
        <p:txBody>
          <a:bodyPr wrap="square" rtlCol="0">
            <a:spAutoFit/>
          </a:bodyPr>
          <a:lstStyle/>
          <a:p>
            <a:endParaRPr lang="en-US" dirty="0"/>
          </a:p>
          <a:p>
            <a:r>
              <a:rPr lang="en-US" sz="2000" b="1" dirty="0">
                <a:solidFill>
                  <a:srgbClr val="0000FF"/>
                </a:solidFill>
                <a:latin typeface="Arial"/>
                <a:cs typeface="Arial"/>
              </a:rPr>
              <a:t>Limitations of Use (No PWC, Skiing, Towing, Whitewater Paddle)</a:t>
            </a:r>
          </a:p>
          <a:p>
            <a:endParaRPr lang="en-US" sz="2000" b="1" dirty="0">
              <a:solidFill>
                <a:srgbClr val="0000FF"/>
              </a:solidFill>
              <a:latin typeface="Arial"/>
              <a:cs typeface="Arial"/>
            </a:endParaRPr>
          </a:p>
          <a:p>
            <a:r>
              <a:rPr lang="en-US" sz="2000" b="1" dirty="0">
                <a:solidFill>
                  <a:srgbClr val="0000FF"/>
                </a:solidFill>
                <a:latin typeface="Arial"/>
                <a:cs typeface="Arial"/>
              </a:rPr>
              <a:t>Will Not Turn You Face Up</a:t>
            </a:r>
          </a:p>
          <a:p>
            <a:endParaRPr lang="en-US" sz="2000" b="1" dirty="0">
              <a:solidFill>
                <a:srgbClr val="0000FF"/>
              </a:solidFill>
              <a:latin typeface="Arial"/>
              <a:cs typeface="Arial"/>
            </a:endParaRPr>
          </a:p>
          <a:p>
            <a:r>
              <a:rPr lang="en-US" sz="2000" b="1" dirty="0">
                <a:solidFill>
                  <a:srgbClr val="0000FF"/>
                </a:solidFill>
                <a:latin typeface="Arial"/>
                <a:cs typeface="Arial"/>
              </a:rPr>
              <a:t>Buoyancy Level (70)</a:t>
            </a:r>
          </a:p>
          <a:p>
            <a:endParaRPr lang="en-US" sz="2000" b="1" dirty="0">
              <a:solidFill>
                <a:srgbClr val="0000FF"/>
              </a:solidFill>
              <a:latin typeface="Arial"/>
              <a:cs typeface="Arial"/>
            </a:endParaRPr>
          </a:p>
          <a:p>
            <a:r>
              <a:rPr lang="en-US" sz="2000" b="1" dirty="0">
                <a:solidFill>
                  <a:srgbClr val="0000FF"/>
                </a:solidFill>
                <a:latin typeface="Arial"/>
                <a:cs typeface="Arial"/>
              </a:rPr>
              <a:t>Care </a:t>
            </a:r>
          </a:p>
          <a:p>
            <a:endParaRPr lang="en-US" dirty="0"/>
          </a:p>
        </p:txBody>
      </p:sp>
      <p:cxnSp>
        <p:nvCxnSpPr>
          <p:cNvPr id="7" name="Straight Arrow Connector 6"/>
          <p:cNvCxnSpPr>
            <a:cxnSpLocks/>
          </p:cNvCxnSpPr>
          <p:nvPr/>
        </p:nvCxnSpPr>
        <p:spPr>
          <a:xfrm flipH="1" flipV="1">
            <a:off x="4572000" y="1828800"/>
            <a:ext cx="914400" cy="15240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cxnSpLocks/>
            <a:stCxn id="6" idx="1"/>
          </p:cNvCxnSpPr>
          <p:nvPr/>
        </p:nvCxnSpPr>
        <p:spPr>
          <a:xfrm flipH="1" flipV="1">
            <a:off x="2541078" y="1767714"/>
            <a:ext cx="2945322" cy="1326658"/>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flipV="1">
            <a:off x="1752601" y="1828800"/>
            <a:ext cx="3733799" cy="1906521"/>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819400" y="4343400"/>
            <a:ext cx="2667000" cy="1371600"/>
          </a:xfrm>
          <a:prstGeom prst="straightConnector1">
            <a:avLst/>
          </a:prstGeom>
          <a:ln w="254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96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6586379"/>
            <a:ext cx="3332964" cy="246221"/>
          </a:xfrm>
          <a:prstGeom prst="rect">
            <a:avLst/>
          </a:prstGeom>
          <a:noFill/>
        </p:spPr>
        <p:txBody>
          <a:bodyPr wrap="none" rtlCol="0">
            <a:spAutoFit/>
          </a:bodyPr>
          <a:lstStyle/>
          <a:p>
            <a:r>
              <a:rPr lang="en-US" sz="1000" dirty="0">
                <a:latin typeface="Arial"/>
                <a:cs typeface="Arial"/>
              </a:rPr>
              <a:t>Copyright 2020 - Coast Guard Auxiliary Association, Inc</a:t>
            </a:r>
          </a:p>
        </p:txBody>
      </p:sp>
      <p:sp>
        <p:nvSpPr>
          <p:cNvPr id="11" name="TextBox 10">
            <a:extLst>
              <a:ext uri="{FF2B5EF4-FFF2-40B4-BE49-F238E27FC236}">
                <a16:creationId xmlns:a16="http://schemas.microsoft.com/office/drawing/2014/main" id="{395A50DD-DD9A-3A45-81DD-16231AB151EF}"/>
              </a:ext>
            </a:extLst>
          </p:cNvPr>
          <p:cNvSpPr txBox="1"/>
          <p:nvPr/>
        </p:nvSpPr>
        <p:spPr>
          <a:xfrm>
            <a:off x="3606800" y="4013200"/>
            <a:ext cx="184731" cy="461665"/>
          </a:xfrm>
          <a:prstGeom prst="rect">
            <a:avLst/>
          </a:prstGeom>
          <a:noFill/>
        </p:spPr>
        <p:txBody>
          <a:bodyPr wrap="none" rtlCol="0">
            <a:spAutoFit/>
          </a:bodyPr>
          <a:lstStyle/>
          <a:p>
            <a:endParaRPr lang="en-US" dirty="0"/>
          </a:p>
        </p:txBody>
      </p:sp>
      <p:pic>
        <p:nvPicPr>
          <p:cNvPr id="3" name="Picture 2" descr="A screenshot of a cell phone&#10;&#10;Description automatically generated">
            <a:extLst>
              <a:ext uri="{FF2B5EF4-FFF2-40B4-BE49-F238E27FC236}">
                <a16:creationId xmlns:a16="http://schemas.microsoft.com/office/drawing/2014/main" id="{A82562B6-5C4B-E744-8B86-8E712D614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900" y="457515"/>
            <a:ext cx="3838999" cy="594297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B9C4CCC-002A-FB46-AAF8-E4CCB6298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352" y="1731962"/>
            <a:ext cx="3770323" cy="3394075"/>
          </a:xfrm>
          <a:prstGeom prst="rect">
            <a:avLst/>
          </a:prstGeom>
        </p:spPr>
      </p:pic>
      <p:sp>
        <p:nvSpPr>
          <p:cNvPr id="9" name="TextBox 8">
            <a:extLst>
              <a:ext uri="{FF2B5EF4-FFF2-40B4-BE49-F238E27FC236}">
                <a16:creationId xmlns:a16="http://schemas.microsoft.com/office/drawing/2014/main" id="{8FB79525-89C9-0248-907A-5DF359F5C22F}"/>
              </a:ext>
            </a:extLst>
          </p:cNvPr>
          <p:cNvSpPr txBox="1"/>
          <p:nvPr/>
        </p:nvSpPr>
        <p:spPr>
          <a:xfrm>
            <a:off x="5386248" y="524738"/>
            <a:ext cx="3571427" cy="954107"/>
          </a:xfrm>
          <a:prstGeom prst="rect">
            <a:avLst/>
          </a:prstGeom>
          <a:noFill/>
        </p:spPr>
        <p:txBody>
          <a:bodyPr wrap="none" rtlCol="0">
            <a:spAutoFit/>
          </a:bodyPr>
          <a:lstStyle/>
          <a:p>
            <a:r>
              <a:rPr lang="en-US" sz="2800" u="sng" dirty="0">
                <a:solidFill>
                  <a:srgbClr val="007EDB"/>
                </a:solidFill>
                <a:latin typeface="+mj-lt"/>
              </a:rPr>
              <a:t>No Matter Which </a:t>
            </a:r>
          </a:p>
          <a:p>
            <a:pPr algn="ctr"/>
            <a:r>
              <a:rPr lang="en-US" sz="2800" u="sng" dirty="0">
                <a:solidFill>
                  <a:srgbClr val="007EDB"/>
                </a:solidFill>
                <a:latin typeface="+mj-lt"/>
              </a:rPr>
              <a:t>Label…</a:t>
            </a:r>
          </a:p>
        </p:txBody>
      </p:sp>
    </p:spTree>
    <p:extLst>
      <p:ext uri="{BB962C8B-B14F-4D97-AF65-F5344CB8AC3E}">
        <p14:creationId xmlns:p14="http://schemas.microsoft.com/office/powerpoint/2010/main" val="4060245886"/>
      </p:ext>
    </p:extLst>
  </p:cSld>
  <p:clrMapOvr>
    <a:masterClrMapping/>
  </p:clrMapOvr>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USCGAux-light</Template>
  <TotalTime>222</TotalTime>
  <Words>580</Words>
  <Application>Microsoft Macintosh PowerPoint</Application>
  <PresentationFormat>On-screen Show (4:3)</PresentationFormat>
  <Paragraphs>53</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Times New Roman</vt:lpstr>
      <vt:lpstr>Aux 3</vt:lpstr>
      <vt:lpstr>New Life Jacket Labels</vt:lpstr>
      <vt:lpstr>New Icons</vt:lpstr>
      <vt:lpstr>Comparison</vt:lpstr>
      <vt:lpstr>PowerPoint Presentation</vt:lpstr>
      <vt:lpstr>Life Jacket Label Sample (Inflatable)</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Stroup</dc:creator>
  <cp:lastModifiedBy>Greg Fonzeno</cp:lastModifiedBy>
  <cp:revision>24</cp:revision>
  <dcterms:created xsi:type="dcterms:W3CDTF">2018-04-06T11:46:18Z</dcterms:created>
  <dcterms:modified xsi:type="dcterms:W3CDTF">2020-08-13T20:07:56Z</dcterms:modified>
</cp:coreProperties>
</file>